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36" r:id="rId4"/>
    <p:sldId id="344" r:id="rId5"/>
    <p:sldId id="338" r:id="rId6"/>
    <p:sldId id="346" r:id="rId7"/>
    <p:sldId id="347" r:id="rId8"/>
    <p:sldId id="348" r:id="rId9"/>
    <p:sldId id="320" r:id="rId10"/>
    <p:sldId id="324" r:id="rId11"/>
    <p:sldId id="331" r:id="rId12"/>
    <p:sldId id="332" r:id="rId13"/>
    <p:sldId id="333" r:id="rId14"/>
    <p:sldId id="334" r:id="rId15"/>
    <p:sldId id="339" r:id="rId16"/>
    <p:sldId id="340" r:id="rId17"/>
    <p:sldId id="349" r:id="rId18"/>
    <p:sldId id="350" r:id="rId19"/>
    <p:sldId id="351" r:id="rId20"/>
    <p:sldId id="352" r:id="rId21"/>
    <p:sldId id="341" r:id="rId22"/>
    <p:sldId id="353" r:id="rId23"/>
    <p:sldId id="354" r:id="rId24"/>
    <p:sldId id="356" r:id="rId25"/>
    <p:sldId id="357" r:id="rId26"/>
    <p:sldId id="358" r:id="rId27"/>
    <p:sldId id="359" r:id="rId28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2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06.07.2023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8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33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8" cy="46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1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 äußeren Punkte erzeugen Polygone in Relation zum Kartenausschnitt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Diese können </a:t>
            </a:r>
            <a:r>
              <a:rPr lang="de-DE" dirty="0" err="1">
                <a:solidFill>
                  <a:srgbClr val="003366"/>
                </a:solidFill>
              </a:rPr>
              <a:t>ggf</a:t>
            </a:r>
            <a:r>
              <a:rPr lang="de-DE" dirty="0">
                <a:solidFill>
                  <a:srgbClr val="003366"/>
                </a:solidFill>
              </a:rPr>
              <a:t> einen falschen Eindruck erwecken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Probleme / Grenzen der Verwendung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Kritik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06286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Durch die unterschiedlich großen Flächen, wird der Eindruck unterschiedlicher „Wichtigkeit/Bedeutung“ erzeugt.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BF32D574-DBBE-45C2-80D6-50D44CAB5B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467820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Die tatsächliche Raumgültigkeit (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Stadtgrenzen) wird nicht berücksichtigt</a:t>
            </a:r>
          </a:p>
        </p:txBody>
      </p:sp>
    </p:spTree>
    <p:extLst>
      <p:ext uri="{BB962C8B-B14F-4D97-AF65-F5344CB8AC3E}">
        <p14:creationId xmlns:p14="http://schemas.microsoft.com/office/powerpoint/2010/main" val="306820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4" grpId="0"/>
      <p:bldP spid="15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3" y="1375747"/>
            <a:ext cx="6569846" cy="46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3" y="1375747"/>
            <a:ext cx="6569846" cy="464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60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</a:t>
            </a: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den </a:t>
            </a:r>
            <a:r>
              <a:rPr lang="de-DE" b="1" dirty="0" err="1">
                <a:solidFill>
                  <a:srgbClr val="003366"/>
                </a:solidFill>
              </a:rPr>
              <a:t>Punktlayer</a:t>
            </a:r>
            <a:r>
              <a:rPr lang="de-DE" b="1" dirty="0">
                <a:solidFill>
                  <a:srgbClr val="003366"/>
                </a:solidFill>
              </a:rPr>
              <a:t> „hunde_class_utm.csv“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42580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Erstellen Sie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Voronoi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Polygone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BCF5DDC-7BE1-48E0-A574-1B14598C4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76455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Suchfeld der Toolbox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Voronoi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34495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Visualisieren Sie die Punkte und Polygone</a:t>
            </a:r>
          </a:p>
        </p:txBody>
      </p:sp>
    </p:spTree>
    <p:extLst>
      <p:ext uri="{BB962C8B-B14F-4D97-AF65-F5344CB8AC3E}">
        <p14:creationId xmlns:p14="http://schemas.microsoft.com/office/powerpoint/2010/main" val="1749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4" grpId="0"/>
      <p:bldP spid="13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163439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Wie wird das Wort „Hunde“ an diesem Ort geschrieben/gesprochen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44050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Recherche in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Google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Digitalisierung/Verortung von Objekten und Messdaten in einer Karte</a:t>
            </a: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9F51D21F-0A68-42FB-9082-5D70B6E8C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73233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Digitalisierung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B1EC3813-F6D5-4D40-903F-F1AF2F43C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431722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Durch Erstellen von Punkten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ADE3ACC6-F376-478F-89FA-1C09ABFCF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46588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Durch Eintragen von Koordinaten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aus Google Earth Pro)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150A4BF8-A798-4144-8161-7115271FD7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9867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Der Messwert „</a:t>
            </a:r>
            <a:r>
              <a:rPr lang="de-DE" dirty="0" err="1">
                <a:solidFill>
                  <a:srgbClr val="003366"/>
                </a:solidFill>
              </a:rPr>
              <a:t>Hunn</a:t>
            </a:r>
            <a:r>
              <a:rPr lang="de-DE" dirty="0">
                <a:solidFill>
                  <a:srgbClr val="003366"/>
                </a:solidFill>
              </a:rPr>
              <a:t>“ wird an einem Ort </a:t>
            </a:r>
            <a:r>
              <a:rPr lang="de-DE" dirty="0" err="1">
                <a:solidFill>
                  <a:srgbClr val="003366"/>
                </a:solidFill>
              </a:rPr>
              <a:t>xy</a:t>
            </a:r>
            <a:r>
              <a:rPr lang="de-DE" dirty="0">
                <a:solidFill>
                  <a:srgbClr val="003366"/>
                </a:solidFill>
              </a:rPr>
              <a:t> verortete / kartiert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BF883882-D0D5-4B69-9ECD-5E85FB9D7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51308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Typische Anwendungen am Sprachatlas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162E95F-FE9C-4D3E-9123-0C2849277B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91419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Verorten von Orten / Gebieten</a:t>
            </a:r>
          </a:p>
        </p:txBody>
      </p:sp>
    </p:spTree>
    <p:extLst>
      <p:ext uri="{BB962C8B-B14F-4D97-AF65-F5344CB8AC3E}">
        <p14:creationId xmlns:p14="http://schemas.microsoft.com/office/powerpoint/2010/main" val="339748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8" grpId="0"/>
      <p:bldP spid="9" grpId="0"/>
      <p:bldP spid="13" grpId="0"/>
      <p:bldP spid="14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Wichtige Fähigkeiten: Orientierung auf Karten, räumliche Orientierung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BF883882-D0D5-4B69-9ECD-5E85FB9D7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51308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Typische Probleme</a:t>
            </a: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id="{4162E95F-FE9C-4D3E-9123-0C2849277B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91419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Orte von Google Karten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eintragen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5971973-DDEC-4A6C-BACF-3DFABF598A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392919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Wichtiges Tool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: „</a:t>
            </a:r>
            <a:r>
              <a:rPr lang="de-DE" dirty="0" err="1">
                <a:solidFill>
                  <a:srgbClr val="003366"/>
                </a:solidFill>
              </a:rPr>
              <a:t>QuickMap</a:t>
            </a:r>
            <a:r>
              <a:rPr lang="de-DE" dirty="0">
                <a:solidFill>
                  <a:srgbClr val="003366"/>
                </a:solidFill>
              </a:rPr>
              <a:t> Service“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CFDCD6FE-F90E-4E9A-BDDB-57527CCAF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424296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Hintergrundkarten</a:t>
            </a: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2D59B558-C749-4F42-8190-122656B3F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4556729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Achtung: Hierbei handelt es sich NICHT um Layer die manipuliert </a:t>
            </a:r>
            <a:r>
              <a:rPr lang="de-DE" dirty="0" err="1">
                <a:solidFill>
                  <a:srgbClr val="003366"/>
                </a:solidFill>
              </a:rPr>
              <a:t>werdne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könnne</a:t>
            </a:r>
            <a:r>
              <a:rPr lang="de-DE" dirty="0">
                <a:solidFill>
                  <a:srgbClr val="003366"/>
                </a:solidFill>
              </a:rPr>
              <a:t> oder mit welchem man Berechnungen durchführen kann!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E3318A66-17DF-4189-8110-C4225B0FE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6" y="513809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Hintergrundkarten liegen immer im CRS „Pseudo Mercator“ vor</a:t>
            </a:r>
          </a:p>
        </p:txBody>
      </p:sp>
    </p:spTree>
    <p:extLst>
      <p:ext uri="{BB962C8B-B14F-4D97-AF65-F5344CB8AC3E}">
        <p14:creationId xmlns:p14="http://schemas.microsoft.com/office/powerpoint/2010/main" val="5417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/>
      <p:bldP spid="17" grpId="0"/>
      <p:bldP spid="15" grpId="0"/>
      <p:bldP spid="19" grpId="0"/>
      <p:bldP spid="20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Wichtiges Tool in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: „</a:t>
            </a:r>
            <a:r>
              <a:rPr lang="de-DE" b="1" dirty="0" err="1">
                <a:solidFill>
                  <a:srgbClr val="003366"/>
                </a:solidFill>
              </a:rPr>
              <a:t>QuickMap</a:t>
            </a:r>
            <a:r>
              <a:rPr lang="de-DE" b="1" dirty="0">
                <a:solidFill>
                  <a:srgbClr val="003366"/>
                </a:solidFill>
              </a:rPr>
              <a:t> Service“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CFDCD6FE-F90E-4E9A-BDDB-57527CCAF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5832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Hintergrundkarten</a:t>
            </a: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2D59B558-C749-4F42-8190-122656B3F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897009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Achtung: Hierbei handelt es sich NICHT um Layer die manipuliert </a:t>
            </a:r>
            <a:r>
              <a:rPr lang="de-DE" dirty="0" err="1">
                <a:solidFill>
                  <a:srgbClr val="003366"/>
                </a:solidFill>
              </a:rPr>
              <a:t>werdne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könnne</a:t>
            </a:r>
            <a:r>
              <a:rPr lang="de-DE" dirty="0">
                <a:solidFill>
                  <a:srgbClr val="003366"/>
                </a:solidFill>
              </a:rPr>
              <a:t> oder mit welchem man Berechnungen durchführen kann!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E3318A66-17DF-4189-8110-C4225B0FE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47837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Hintergrundkarten liegen immer im CRS „Pseudo Mercator“ vor</a:t>
            </a:r>
          </a:p>
        </p:txBody>
      </p:sp>
    </p:spTree>
    <p:extLst>
      <p:ext uri="{BB962C8B-B14F-4D97-AF65-F5344CB8AC3E}">
        <p14:creationId xmlns:p14="http://schemas.microsoft.com/office/powerpoint/2010/main" val="1411247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Plugins bei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„</a:t>
            </a:r>
            <a:r>
              <a:rPr lang="de-DE" b="1" dirty="0" err="1">
                <a:solidFill>
                  <a:srgbClr val="003366"/>
                </a:solidFill>
              </a:rPr>
              <a:t>QuickMap</a:t>
            </a:r>
            <a:r>
              <a:rPr lang="de-DE" b="1" dirty="0">
                <a:solidFill>
                  <a:srgbClr val="003366"/>
                </a:solidFill>
              </a:rPr>
              <a:t> Service“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2FE169-2139-484B-82DE-9B920ED12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40" y="1713124"/>
            <a:ext cx="7289086" cy="441462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D09628-FA25-4F5B-8893-1E05F7ED87BB}"/>
              </a:ext>
            </a:extLst>
          </p:cNvPr>
          <p:cNvCxnSpPr/>
          <p:nvPr/>
        </p:nvCxnSpPr>
        <p:spPr>
          <a:xfrm flipV="1">
            <a:off x="1429230" y="1921008"/>
            <a:ext cx="507146" cy="10603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EB5475-3394-45B2-8C05-5CDCD443B8C0}"/>
              </a:ext>
            </a:extLst>
          </p:cNvPr>
          <p:cNvCxnSpPr>
            <a:cxnSpLocks/>
          </p:cNvCxnSpPr>
          <p:nvPr/>
        </p:nvCxnSpPr>
        <p:spPr>
          <a:xfrm flipV="1">
            <a:off x="1705855" y="3357923"/>
            <a:ext cx="1867221" cy="10488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1767DD1-5FE6-4E4D-B7BD-F9ECD8E3038E}"/>
              </a:ext>
            </a:extLst>
          </p:cNvPr>
          <p:cNvCxnSpPr/>
          <p:nvPr/>
        </p:nvCxnSpPr>
        <p:spPr>
          <a:xfrm flipV="1">
            <a:off x="3133805" y="4737073"/>
            <a:ext cx="507146" cy="10603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1C1E7D-8875-41B0-98A5-5551E4BAE27F}"/>
              </a:ext>
            </a:extLst>
          </p:cNvPr>
          <p:cNvCxnSpPr/>
          <p:nvPr/>
        </p:nvCxnSpPr>
        <p:spPr>
          <a:xfrm flipV="1">
            <a:off x="4824292" y="4977972"/>
            <a:ext cx="507146" cy="10603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624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864982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Plugins bei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„</a:t>
            </a:r>
            <a:r>
              <a:rPr lang="de-DE" b="1" dirty="0" err="1">
                <a:solidFill>
                  <a:srgbClr val="003366"/>
                </a:solidFill>
              </a:rPr>
              <a:t>QuickMap</a:t>
            </a:r>
            <a:r>
              <a:rPr lang="de-DE" b="1" dirty="0">
                <a:solidFill>
                  <a:srgbClr val="003366"/>
                </a:solidFill>
              </a:rPr>
              <a:t> Service“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6E8E7B-E09F-4D54-B142-A32CC7943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89" y="1696749"/>
            <a:ext cx="7171021" cy="435058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F9C968-73D4-484F-89D7-79F6DE322634}"/>
              </a:ext>
            </a:extLst>
          </p:cNvPr>
          <p:cNvCxnSpPr/>
          <p:nvPr/>
        </p:nvCxnSpPr>
        <p:spPr>
          <a:xfrm flipV="1">
            <a:off x="2082373" y="1822256"/>
            <a:ext cx="507146" cy="10603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040FB08-3E37-4813-90AF-1CC7D9C0EE1C}"/>
              </a:ext>
            </a:extLst>
          </p:cNvPr>
          <p:cNvCxnSpPr>
            <a:cxnSpLocks/>
          </p:cNvCxnSpPr>
          <p:nvPr/>
        </p:nvCxnSpPr>
        <p:spPr>
          <a:xfrm flipH="1">
            <a:off x="3824295" y="2070026"/>
            <a:ext cx="886596" cy="3504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A87145E-0E31-45FE-B4C7-84DC54AC3DC4}"/>
              </a:ext>
            </a:extLst>
          </p:cNvPr>
          <p:cNvCxnSpPr>
            <a:cxnSpLocks/>
          </p:cNvCxnSpPr>
          <p:nvPr/>
        </p:nvCxnSpPr>
        <p:spPr>
          <a:xfrm flipH="1">
            <a:off x="4571999" y="2095448"/>
            <a:ext cx="138892" cy="3969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60B71E7-E63C-4A1C-988A-7E81EA03C0C6}"/>
              </a:ext>
            </a:extLst>
          </p:cNvPr>
          <p:cNvCxnSpPr>
            <a:cxnSpLocks/>
          </p:cNvCxnSpPr>
          <p:nvPr/>
        </p:nvCxnSpPr>
        <p:spPr>
          <a:xfrm flipH="1" flipV="1">
            <a:off x="1354743" y="2735517"/>
            <a:ext cx="374165" cy="8068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284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Orientierung auf Karten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215" y="2428155"/>
            <a:ext cx="4014426" cy="3531067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5CFF2F45-AD7B-49AA-BDB5-108790E9FB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Installieren Sie das Plugin „</a:t>
            </a:r>
            <a:r>
              <a:rPr lang="de-DE" dirty="0" err="1">
                <a:solidFill>
                  <a:srgbClr val="003366"/>
                </a:solidFill>
              </a:rPr>
              <a:t>QuickMap</a:t>
            </a:r>
            <a:r>
              <a:rPr lang="de-DE" dirty="0">
                <a:solidFill>
                  <a:srgbClr val="003366"/>
                </a:solidFill>
              </a:rPr>
              <a:t> Service“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0349CC3F-63BE-46EE-BB78-724B4D609E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59873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Fügen Sie einen neuen Projekt die Hintergrundkarte „Google hybrid“ hinzu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18464A86-A9AD-4D48-854A-1F121851F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94195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Suchen Sie Marburg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CEA80EA-1AAC-4CAB-AAA6-08923033D565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2896881" y="2495950"/>
            <a:ext cx="1814009" cy="178799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Text Box 4">
            <a:extLst>
              <a:ext uri="{FF2B5EF4-FFF2-40B4-BE49-F238E27FC236}">
                <a16:creationId xmlns:a16="http://schemas.microsoft.com/office/drawing/2014/main" id="{5D1453A6-D0B7-4CA5-A009-60AA92250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2311284"/>
            <a:ext cx="243969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heißt dieser Ort ?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66AD0CF-32FD-4304-89EB-601F26BC1D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538" y="2870573"/>
            <a:ext cx="2439697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Suchen Sie sich markante Orte und zoomen Sie dann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auf die Stelle bis der Ortsname sichtbar ist</a:t>
            </a:r>
          </a:p>
        </p:txBody>
      </p:sp>
    </p:spTree>
    <p:extLst>
      <p:ext uri="{BB962C8B-B14F-4D97-AF65-F5344CB8AC3E}">
        <p14:creationId xmlns:p14="http://schemas.microsoft.com/office/powerpoint/2010/main" val="327174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3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Orientierung auf Karten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215" y="2428155"/>
            <a:ext cx="4014426" cy="3531067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5CFF2F45-AD7B-49AA-BDB5-108790E9FB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„Triangulation“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F73D5A-2DC5-4775-BB7A-B573540DA1BE}"/>
              </a:ext>
            </a:extLst>
          </p:cNvPr>
          <p:cNvCxnSpPr/>
          <p:nvPr/>
        </p:nvCxnSpPr>
        <p:spPr>
          <a:xfrm flipV="1">
            <a:off x="3934225" y="3135086"/>
            <a:ext cx="184417" cy="190564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55065D-6CD0-43F3-B439-4DB745632AB5}"/>
              </a:ext>
            </a:extLst>
          </p:cNvPr>
          <p:cNvCxnSpPr>
            <a:cxnSpLocks/>
          </p:cNvCxnSpPr>
          <p:nvPr/>
        </p:nvCxnSpPr>
        <p:spPr>
          <a:xfrm flipH="1" flipV="1">
            <a:off x="4118643" y="3135087"/>
            <a:ext cx="653142" cy="117565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C60A9D-B5A3-4B3E-8355-128B5A3D90FA}"/>
              </a:ext>
            </a:extLst>
          </p:cNvPr>
          <p:cNvCxnSpPr>
            <a:cxnSpLocks/>
          </p:cNvCxnSpPr>
          <p:nvPr/>
        </p:nvCxnSpPr>
        <p:spPr>
          <a:xfrm flipV="1">
            <a:off x="3934225" y="4310743"/>
            <a:ext cx="837560" cy="72998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1" name="Text Box 4">
            <a:extLst>
              <a:ext uri="{FF2B5EF4-FFF2-40B4-BE49-F238E27FC236}">
                <a16:creationId xmlns:a16="http://schemas.microsoft.com/office/drawing/2014/main" id="{D3F42B1B-9FC3-499F-8891-18333E040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63759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Frankfurt (Großstadt) suchen</a:t>
            </a:r>
          </a:p>
        </p:txBody>
      </p:sp>
      <p:sp>
        <p:nvSpPr>
          <p:cNvPr id="22" name="Text Box 4">
            <a:extLst>
              <a:ext uri="{FF2B5EF4-FFF2-40B4-BE49-F238E27FC236}">
                <a16:creationId xmlns:a16="http://schemas.microsoft.com/office/drawing/2014/main" id="{A6FCAED1-7AEF-4899-8F14-399808819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96502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Nördlich Gießen, noch weiter Marburg</a:t>
            </a:r>
          </a:p>
        </p:txBody>
      </p:sp>
      <p:sp>
        <p:nvSpPr>
          <p:cNvPr id="23" name="Text Box 4">
            <a:extLst>
              <a:ext uri="{FF2B5EF4-FFF2-40B4-BE49-F238E27FC236}">
                <a16:creationId xmlns:a16="http://schemas.microsoft.com/office/drawing/2014/main" id="{B8D59813-761C-4BEE-8828-192D92D1E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2292343"/>
            <a:ext cx="246274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Etwa in der Mitte zwischen Frankfurt und Marburg um die halbe Länge Richtung Osten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88BA26-AFBB-4A80-BFF5-8AB49D850211}"/>
              </a:ext>
            </a:extLst>
          </p:cNvPr>
          <p:cNvCxnSpPr>
            <a:cxnSpLocks/>
          </p:cNvCxnSpPr>
          <p:nvPr/>
        </p:nvCxnSpPr>
        <p:spPr>
          <a:xfrm>
            <a:off x="2896881" y="2495950"/>
            <a:ext cx="1814009" cy="178799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31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1" grpId="0"/>
      <p:bldP spid="22" grpId="0"/>
      <p:bldP spid="2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Orientierung auf Karten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215" y="2428155"/>
            <a:ext cx="4014426" cy="3531067"/>
          </a:xfrm>
          <a:prstGeom prst="rect">
            <a:avLst/>
          </a:prstGeom>
        </p:spPr>
      </p:pic>
      <p:sp>
        <p:nvSpPr>
          <p:cNvPr id="7" name="Text Box 4">
            <a:extLst>
              <a:ext uri="{FF2B5EF4-FFF2-40B4-BE49-F238E27FC236}">
                <a16:creationId xmlns:a16="http://schemas.microsoft.com/office/drawing/2014/main" id="{5CFF2F45-AD7B-49AA-BDB5-108790E9FB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9381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„Zwischen Schotten und </a:t>
            </a:r>
            <a:r>
              <a:rPr lang="de-DE" dirty="0" err="1">
                <a:solidFill>
                  <a:srgbClr val="003366"/>
                </a:solidFill>
              </a:rPr>
              <a:t>Budingen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F73D5A-2DC5-4775-BB7A-B573540DA1BE}"/>
              </a:ext>
            </a:extLst>
          </p:cNvPr>
          <p:cNvCxnSpPr>
            <a:cxnSpLocks/>
          </p:cNvCxnSpPr>
          <p:nvPr/>
        </p:nvCxnSpPr>
        <p:spPr>
          <a:xfrm flipV="1">
            <a:off x="4780047" y="4049486"/>
            <a:ext cx="0" cy="46309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A9CD87-C03F-4DE9-9151-9511F5210DA5}"/>
              </a:ext>
            </a:extLst>
          </p:cNvPr>
          <p:cNvCxnSpPr/>
          <p:nvPr/>
        </p:nvCxnSpPr>
        <p:spPr>
          <a:xfrm flipV="1">
            <a:off x="3934225" y="3135086"/>
            <a:ext cx="184417" cy="190564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CFF0B7-7210-486E-82D3-C330750AB690}"/>
              </a:ext>
            </a:extLst>
          </p:cNvPr>
          <p:cNvCxnSpPr>
            <a:cxnSpLocks/>
          </p:cNvCxnSpPr>
          <p:nvPr/>
        </p:nvCxnSpPr>
        <p:spPr>
          <a:xfrm flipH="1" flipV="1">
            <a:off x="4118643" y="3135087"/>
            <a:ext cx="653142" cy="1175656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6F416D-D039-4791-95B5-C057596083B2}"/>
              </a:ext>
            </a:extLst>
          </p:cNvPr>
          <p:cNvCxnSpPr>
            <a:cxnSpLocks/>
          </p:cNvCxnSpPr>
          <p:nvPr/>
        </p:nvCxnSpPr>
        <p:spPr>
          <a:xfrm flipV="1">
            <a:off x="3934225" y="4310743"/>
            <a:ext cx="837560" cy="72998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9C00FF-1899-4459-A17F-B2EA1A3C1DCE}"/>
              </a:ext>
            </a:extLst>
          </p:cNvPr>
          <p:cNvSpPr/>
          <p:nvPr/>
        </p:nvSpPr>
        <p:spPr>
          <a:xfrm>
            <a:off x="4356670" y="3873777"/>
            <a:ext cx="768403" cy="814507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67AF5EFA-F079-45E8-82BE-E4E91A757A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63759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In dem Bereich liegt der gesuchte Ort</a:t>
            </a:r>
          </a:p>
        </p:txBody>
      </p:sp>
    </p:spTree>
    <p:extLst>
      <p:ext uri="{BB962C8B-B14F-4D97-AF65-F5344CB8AC3E}">
        <p14:creationId xmlns:p14="http://schemas.microsoft.com/office/powerpoint/2010/main" val="275258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Räumliche Orientierung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2F7514-9C76-45B9-8C9A-71A6EAA9FF8A}"/>
              </a:ext>
            </a:extLst>
          </p:cNvPr>
          <p:cNvSpPr/>
          <p:nvPr/>
        </p:nvSpPr>
        <p:spPr>
          <a:xfrm>
            <a:off x="1506070" y="5341701"/>
            <a:ext cx="69002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https://drive.google.com/drive/folders/1-EvMFsfsyHeu_Bpg1697Baw1hDXOkDZZ?usp=sharing</a:t>
            </a:r>
          </a:p>
        </p:txBody>
      </p:sp>
    </p:spTree>
    <p:extLst>
      <p:ext uri="{BB962C8B-B14F-4D97-AF65-F5344CB8AC3E}">
        <p14:creationId xmlns:p14="http://schemas.microsoft.com/office/powerpoint/2010/main" val="399003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Räumliche Orientierung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6493026B-01CB-4D7A-A233-F8E69B7D7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63759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 neuen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Projekt und laden Sie die „Google </a:t>
            </a:r>
            <a:r>
              <a:rPr lang="de-DE" dirty="0" err="1">
                <a:solidFill>
                  <a:srgbClr val="003366"/>
                </a:solidFill>
              </a:rPr>
              <a:t>Satellite</a:t>
            </a:r>
            <a:r>
              <a:rPr lang="de-DE" dirty="0">
                <a:solidFill>
                  <a:srgbClr val="003366"/>
                </a:solidFill>
              </a:rPr>
              <a:t>“ und „Google Hybrid“ Hintergrundkarten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2F7A2794-C1B4-4211-AF0F-C08B4A310A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283921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 Opening Szene von „Die Purpurnen Flüsse“ wurde östlich der Ortschaft „</a:t>
            </a:r>
            <a:r>
              <a:rPr lang="de-DE" dirty="0" err="1">
                <a:solidFill>
                  <a:srgbClr val="003366"/>
                </a:solidFill>
              </a:rPr>
              <a:t>Avrieux</a:t>
            </a:r>
            <a:r>
              <a:rPr lang="de-DE" dirty="0">
                <a:solidFill>
                  <a:srgbClr val="003366"/>
                </a:solidFill>
              </a:rPr>
              <a:t>“ gedreht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568CD823-4F89-41E2-A399-E07F7383C3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293025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Suchen Sie „</a:t>
            </a:r>
            <a:r>
              <a:rPr lang="de-DE" dirty="0" err="1">
                <a:solidFill>
                  <a:srgbClr val="003366"/>
                </a:solidFill>
              </a:rPr>
              <a:t>Avrieux</a:t>
            </a:r>
            <a:r>
              <a:rPr lang="de-DE" dirty="0">
                <a:solidFill>
                  <a:srgbClr val="003366"/>
                </a:solidFill>
              </a:rPr>
              <a:t>“ in Google und überlegen Sie sich markante Orientierungspunkte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Nähe von größeren Städten)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5B54D786-FA93-499B-BBD5-C7CE0273A5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36045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Finden Sie „</a:t>
            </a:r>
            <a:r>
              <a:rPr lang="de-DE" dirty="0" err="1">
                <a:solidFill>
                  <a:srgbClr val="003366"/>
                </a:solidFill>
              </a:rPr>
              <a:t>Avrieux</a:t>
            </a:r>
            <a:r>
              <a:rPr lang="de-DE" dirty="0">
                <a:solidFill>
                  <a:srgbClr val="003366"/>
                </a:solidFill>
              </a:rPr>
              <a:t>“ auf der Hintergrundkarte „Google hybrid“</a:t>
            </a: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4C358580-3B9C-4788-B648-19EDB7F62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406624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Punkt Layer sowie einen Linien Layer</a:t>
            </a:r>
          </a:p>
        </p:txBody>
      </p:sp>
      <p:sp>
        <p:nvSpPr>
          <p:cNvPr id="13" name="Text Box 4">
            <a:extLst>
              <a:ext uri="{FF2B5EF4-FFF2-40B4-BE49-F238E27FC236}">
                <a16:creationId xmlns:a16="http://schemas.microsoft.com/office/drawing/2014/main" id="{14B40C8A-15FA-4F51-8433-ED98ADD74C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4527913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Digitalisieren Sie den Weg, den Jean-Reno mit dem Auto fährt vom Wehr bis zum Parkplatz bei der Schlucht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DB52B095-84EF-465C-A0F6-BEEA34A65B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522041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Wechseln Sie zu „Google Satellit“ um die Landschaft ohne Beschriftungen zu sehen</a:t>
            </a:r>
          </a:p>
        </p:txBody>
      </p:sp>
    </p:spTree>
    <p:extLst>
      <p:ext uri="{BB962C8B-B14F-4D97-AF65-F5344CB8AC3E}">
        <p14:creationId xmlns:p14="http://schemas.microsoft.com/office/powerpoint/2010/main" val="422747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Räumliche Orientierung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6493026B-01CB-4D7A-A233-F8E69B7D7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2680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Verorten Sie die folgenden Orte: Wehr, Ruine, Straßen-Abzweigung, Parkplatz bei der Schlucht und Wasserfall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03140-460C-45B1-90C0-835E16407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29" y="4144268"/>
            <a:ext cx="3526187" cy="19834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6874B8-E94F-4FB1-A656-C4475AB8E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29" y="1802966"/>
            <a:ext cx="3526187" cy="19834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A02096-5F91-493A-8E3B-ABB01D2085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52" y="4144268"/>
            <a:ext cx="3526187" cy="19834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66A58C-7D98-4DAF-8C7E-8CD58C7726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850" y="1819131"/>
            <a:ext cx="3526189" cy="198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6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Räumliche Orientierung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AD7FF-C166-4AB5-9ADB-8C4A77241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94" y="1177050"/>
            <a:ext cx="7115411" cy="503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Digitalisierung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Hinzufügen von Punkten, Linien und Polygonen bereits vorhandener Layer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von neuen </a:t>
            </a:r>
            <a:r>
              <a:rPr lang="de-DE" dirty="0" err="1">
                <a:solidFill>
                  <a:srgbClr val="003366"/>
                </a:solidFill>
              </a:rPr>
              <a:t>Layern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neuer Features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240152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Punkte –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Orte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BCF5DDC-7BE1-48E0-A574-1B14598C4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274027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Linien –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Grenze von Sprachphänomenen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07901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Polygone –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Ausdehnung von Sprachphänomenen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BF3CED58-13CA-45FD-9D03-6EAA6AEB3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635733"/>
            <a:ext cx="8507413" cy="100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Duplizieren von vorhandenen </a:t>
            </a:r>
            <a:r>
              <a:rPr lang="de-DE" dirty="0" err="1">
                <a:solidFill>
                  <a:srgbClr val="003366"/>
                </a:solidFill>
              </a:rPr>
              <a:t>Layern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Besonders Hilfreich um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verschiedene Designs zu speichern oder als „</a:t>
            </a:r>
            <a:r>
              <a:rPr lang="de-DE" dirty="0" err="1">
                <a:solidFill>
                  <a:srgbClr val="003366"/>
                </a:solidFill>
              </a:rPr>
              <a:t>workaround</a:t>
            </a:r>
            <a:r>
              <a:rPr lang="de-DE" dirty="0">
                <a:solidFill>
                  <a:srgbClr val="003366"/>
                </a:solidFill>
              </a:rPr>
              <a:t>“ um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mehrere Beschriftungen für denselben Layer zu erzeugen.</a:t>
            </a:r>
          </a:p>
        </p:txBody>
      </p:sp>
    </p:spTree>
    <p:extLst>
      <p:ext uri="{BB962C8B-B14F-4D97-AF65-F5344CB8AC3E}">
        <p14:creationId xmlns:p14="http://schemas.microsoft.com/office/powerpoint/2010/main" val="21682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4" grpId="0"/>
      <p:bldP spid="13" grpId="0"/>
      <p:bldP spid="16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Digitalisierung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Bearbeiten von </a:t>
            </a:r>
            <a:r>
              <a:rPr lang="de-DE" b="1" dirty="0" err="1">
                <a:solidFill>
                  <a:srgbClr val="003366"/>
                </a:solidFill>
              </a:rPr>
              <a:t>Layern</a:t>
            </a:r>
            <a:endParaRPr lang="de-DE" b="1" dirty="0">
              <a:solidFill>
                <a:srgbClr val="00336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E70458-A992-4100-9EAC-B8C27E4FD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958" y="2232903"/>
            <a:ext cx="6201640" cy="1562318"/>
          </a:xfrm>
          <a:prstGeom prst="rect">
            <a:avLst/>
          </a:prstGeom>
        </p:spPr>
      </p:pic>
      <p:sp>
        <p:nvSpPr>
          <p:cNvPr id="15" name="Text Box 4">
            <a:extLst>
              <a:ext uri="{FF2B5EF4-FFF2-40B4-BE49-F238E27FC236}">
                <a16:creationId xmlns:a16="http://schemas.microsoft.com/office/drawing/2014/main" id="{2794F435-5A16-4ECB-8B0F-CEEEE3633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625989"/>
            <a:ext cx="22014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</a:t>
            </a:r>
            <a:r>
              <a:rPr lang="de-DE" dirty="0" err="1">
                <a:solidFill>
                  <a:srgbClr val="003366"/>
                </a:solidFill>
              </a:rPr>
              <a:t>Editing</a:t>
            </a:r>
            <a:r>
              <a:rPr lang="de-DE" dirty="0">
                <a:solidFill>
                  <a:srgbClr val="003366"/>
                </a:solidFill>
              </a:rPr>
              <a:t>“ aktivieren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D8A040-A379-4CEB-9808-D90B70FF8C93}"/>
              </a:ext>
            </a:extLst>
          </p:cNvPr>
          <p:cNvCxnSpPr/>
          <p:nvPr/>
        </p:nvCxnSpPr>
        <p:spPr>
          <a:xfrm>
            <a:off x="2566467" y="1905640"/>
            <a:ext cx="2766252" cy="1206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 Box 4">
            <a:extLst>
              <a:ext uri="{FF2B5EF4-FFF2-40B4-BE49-F238E27FC236}">
                <a16:creationId xmlns:a16="http://schemas.microsoft.com/office/drawing/2014/main" id="{0AE6B216-4E55-4A42-839E-B1BB48CDC0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795221"/>
            <a:ext cx="46584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Nun kann der Layer bearbeitet werden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5AD5E5-6DFB-4078-A629-F4D2F54A1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615" y="4231232"/>
            <a:ext cx="5914286" cy="1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3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5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Digitalisieren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9" y="205548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Aktivieren Sie das „</a:t>
            </a:r>
            <a:r>
              <a:rPr lang="de-DE" dirty="0" err="1">
                <a:solidFill>
                  <a:srgbClr val="003366"/>
                </a:solidFill>
              </a:rPr>
              <a:t>Editing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4" y="235005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Markieren Sie Punkte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die Cluster außerhalb des deutschen Reichs)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15" y="173192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den </a:t>
            </a:r>
            <a:r>
              <a:rPr lang="de-DE" dirty="0" err="1">
                <a:solidFill>
                  <a:srgbClr val="003366"/>
                </a:solidFill>
              </a:rPr>
              <a:t>Punktlayer</a:t>
            </a:r>
            <a:r>
              <a:rPr lang="de-DE" dirty="0">
                <a:solidFill>
                  <a:srgbClr val="003366"/>
                </a:solidFill>
              </a:rPr>
              <a:t> „wenkerort2.shp“</a:t>
            </a: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DEACA270-C620-428C-9077-30ADEE6D8B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3" y="272225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Löschen Sie diese Punkte durch „Delete </a:t>
            </a:r>
            <a:r>
              <a:rPr lang="de-DE" dirty="0" err="1">
                <a:solidFill>
                  <a:srgbClr val="003366"/>
                </a:solidFill>
              </a:rPr>
              <a:t>selected</a:t>
            </a:r>
            <a:r>
              <a:rPr lang="de-DE" dirty="0">
                <a:solidFill>
                  <a:srgbClr val="003366"/>
                </a:solidFill>
              </a:rPr>
              <a:t>“ oder mit der „</a:t>
            </a:r>
            <a:r>
              <a:rPr lang="de-DE" dirty="0" err="1">
                <a:solidFill>
                  <a:srgbClr val="003366"/>
                </a:solidFill>
              </a:rPr>
              <a:t>Entf</a:t>
            </a:r>
            <a:r>
              <a:rPr lang="de-DE" dirty="0">
                <a:solidFill>
                  <a:srgbClr val="003366"/>
                </a:solidFill>
              </a:rPr>
              <a:t>“ Taste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C13E0274-CBF1-47BC-8819-5DD85A7860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31043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Selektieren Sie beliebige Punkte und verschieben Sie diese mit „Move </a:t>
            </a:r>
            <a:r>
              <a:rPr lang="de-DE" dirty="0" err="1">
                <a:solidFill>
                  <a:srgbClr val="003366"/>
                </a:solidFill>
              </a:rPr>
              <a:t>features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F0EB2A05-2778-4E74-8182-B581313F23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383171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Digitalisieren Sie neue Features mit „Add </a:t>
            </a:r>
            <a:r>
              <a:rPr lang="de-DE" dirty="0" err="1">
                <a:solidFill>
                  <a:srgbClr val="003366"/>
                </a:solidFill>
              </a:rPr>
              <a:t>features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3" name="Text Box 4">
            <a:extLst>
              <a:ext uri="{FF2B5EF4-FFF2-40B4-BE49-F238E27FC236}">
                <a16:creationId xmlns:a16="http://schemas.microsoft.com/office/drawing/2014/main" id="{3C184282-4065-458A-9CE3-D1BC31F61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32312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Bearbeiten von </a:t>
            </a:r>
            <a:r>
              <a:rPr lang="de-DE" b="1" dirty="0" err="1">
                <a:solidFill>
                  <a:srgbClr val="003366"/>
                </a:solidFill>
              </a:rPr>
              <a:t>Layern</a:t>
            </a:r>
            <a:endParaRPr lang="de-DE" b="1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24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8" grpId="0"/>
      <p:bldP spid="9" grpId="0"/>
      <p:bldP spid="10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Digitalisierung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2361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von </a:t>
            </a:r>
            <a:r>
              <a:rPr lang="de-DE" b="1" dirty="0" err="1">
                <a:solidFill>
                  <a:srgbClr val="003366"/>
                </a:solidFill>
              </a:rPr>
              <a:t>Layern</a:t>
            </a:r>
            <a:endParaRPr lang="de-DE" b="1" dirty="0">
              <a:solidFill>
                <a:srgbClr val="003366"/>
              </a:solidFill>
            </a:endParaRP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2794F435-5A16-4ECB-8B0F-CEEEE3633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625989"/>
            <a:ext cx="63739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Reiter „Layer“ -&gt; </a:t>
            </a:r>
            <a:r>
              <a:rPr lang="de-DE" dirty="0" err="1">
                <a:solidFill>
                  <a:srgbClr val="003366"/>
                </a:solidFill>
              </a:rPr>
              <a:t>create</a:t>
            </a:r>
            <a:r>
              <a:rPr lang="de-DE" dirty="0">
                <a:solidFill>
                  <a:srgbClr val="003366"/>
                </a:solidFill>
              </a:rPr>
              <a:t> Layer -&gt; </a:t>
            </a:r>
            <a:r>
              <a:rPr lang="de-DE" dirty="0" err="1">
                <a:solidFill>
                  <a:srgbClr val="003366"/>
                </a:solidFill>
              </a:rPr>
              <a:t>new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shapefile</a:t>
            </a:r>
            <a:r>
              <a:rPr lang="de-DE" dirty="0">
                <a:solidFill>
                  <a:srgbClr val="003366"/>
                </a:solidFill>
              </a:rPr>
              <a:t> Layer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9A0287-D5A7-431B-B4FC-D29E7EA48F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318" y="2153873"/>
            <a:ext cx="4086435" cy="3690774"/>
          </a:xfrm>
          <a:prstGeom prst="rect">
            <a:avLst/>
          </a:prstGeom>
        </p:spPr>
      </p:pic>
      <p:sp>
        <p:nvSpPr>
          <p:cNvPr id="13" name="Text Box 4">
            <a:extLst>
              <a:ext uri="{FF2B5EF4-FFF2-40B4-BE49-F238E27FC236}">
                <a16:creationId xmlns:a16="http://schemas.microsoft.com/office/drawing/2014/main" id="{7F27D512-ABCF-4901-B568-02EA5988A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192728"/>
            <a:ext cx="3592302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Pfad und Name angeben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Geometrie wählen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677ED3EB-8757-4A93-851D-BC0BB0603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2990587"/>
            <a:ext cx="35923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Wichtig: Das CRS angeben!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D89EEB9D-4DB4-4A88-969A-E28A40415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3359919"/>
            <a:ext cx="359230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Achtung! Per </a:t>
            </a:r>
            <a:r>
              <a:rPr lang="de-DE" dirty="0" err="1">
                <a:solidFill>
                  <a:srgbClr val="003366"/>
                </a:solidFill>
              </a:rPr>
              <a:t>default</a:t>
            </a:r>
            <a:r>
              <a:rPr lang="de-DE" dirty="0">
                <a:solidFill>
                  <a:srgbClr val="003366"/>
                </a:solidFill>
              </a:rPr>
              <a:t> wird das CRS aus dem „on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fly</a:t>
            </a:r>
            <a:r>
              <a:rPr lang="de-DE" dirty="0">
                <a:solidFill>
                  <a:srgbClr val="003366"/>
                </a:solidFill>
              </a:rPr>
              <a:t>“ verwendet</a:t>
            </a: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E223441D-78F1-416C-9CC9-9A2506F8A0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4355185"/>
            <a:ext cx="359230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 Attributtabelle kann auch später modifiziert und erweitern werden.</a:t>
            </a:r>
          </a:p>
        </p:txBody>
      </p:sp>
    </p:spTree>
    <p:extLst>
      <p:ext uri="{BB962C8B-B14F-4D97-AF65-F5344CB8AC3E}">
        <p14:creationId xmlns:p14="http://schemas.microsoft.com/office/powerpoint/2010/main" val="41998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5" grpId="0"/>
      <p:bldP spid="13" grpId="0"/>
      <p:bldP spid="14" grpId="0"/>
      <p:bldP spid="16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Digitalisieren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9" y="205548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neuen Polygon Layer mit dem CRS „UTM 32“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4" y="235005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Digitalisieren Sie die Flächen wo die Klasse „</a:t>
            </a:r>
            <a:r>
              <a:rPr lang="de-DE" dirty="0" err="1">
                <a:solidFill>
                  <a:srgbClr val="003366"/>
                </a:solidFill>
              </a:rPr>
              <a:t>nn</a:t>
            </a:r>
            <a:r>
              <a:rPr lang="de-DE" dirty="0">
                <a:solidFill>
                  <a:srgbClr val="003366"/>
                </a:solidFill>
              </a:rPr>
              <a:t>“ dominant ist.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15" y="173192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den </a:t>
            </a:r>
            <a:r>
              <a:rPr lang="de-DE" dirty="0" err="1">
                <a:solidFill>
                  <a:srgbClr val="003366"/>
                </a:solidFill>
              </a:rPr>
              <a:t>Punktlayer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class_hunde_utm.csv.shp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3" name="Text Box 4">
            <a:extLst>
              <a:ext uri="{FF2B5EF4-FFF2-40B4-BE49-F238E27FC236}">
                <a16:creationId xmlns:a16="http://schemas.microsoft.com/office/drawing/2014/main" id="{3C184282-4065-458A-9CE3-D1BC31F61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32312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von </a:t>
            </a:r>
            <a:r>
              <a:rPr lang="de-DE" b="1" dirty="0" err="1">
                <a:solidFill>
                  <a:srgbClr val="003366"/>
                </a:solidFill>
              </a:rPr>
              <a:t>Layern</a:t>
            </a:r>
            <a:endParaRPr lang="de-DE" b="1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03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Digitalisieren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211695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 Duplikat (rechtsklick auf den Layer und „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“ duplizieren)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2712447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Achtung! Das speichern von Veränderungen im Duplikat wirkt sich auch auf das Original aus!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8164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den </a:t>
            </a:r>
            <a:r>
              <a:rPr lang="de-DE" dirty="0" err="1">
                <a:solidFill>
                  <a:srgbClr val="003366"/>
                </a:solidFill>
              </a:rPr>
              <a:t>Punktlayer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class_hunde_utm.csv.shp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3" name="Text Box 4">
            <a:extLst>
              <a:ext uri="{FF2B5EF4-FFF2-40B4-BE49-F238E27FC236}">
                <a16:creationId xmlns:a16="http://schemas.microsoft.com/office/drawing/2014/main" id="{3C184282-4065-458A-9CE3-D1BC31F61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32312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Duplizieren von </a:t>
            </a:r>
            <a:r>
              <a:rPr lang="de-DE" b="1" dirty="0" err="1">
                <a:solidFill>
                  <a:srgbClr val="003366"/>
                </a:solidFill>
              </a:rPr>
              <a:t>Layern</a:t>
            </a:r>
            <a:endParaRPr lang="de-DE" b="1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959077AE-B50D-482E-917E-B66B19E8B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3499223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Speichern Sie das Duplikat als neuen, eigenständigen Layer ab (rechtklick auf das </a:t>
            </a:r>
            <a:r>
              <a:rPr lang="de-DE" dirty="0" err="1">
                <a:solidFill>
                  <a:srgbClr val="003366"/>
                </a:solidFill>
              </a:rPr>
              <a:t>Dublikat</a:t>
            </a:r>
            <a:r>
              <a:rPr lang="de-DE" dirty="0">
                <a:solidFill>
                  <a:srgbClr val="003366"/>
                </a:solidFill>
              </a:rPr>
              <a:t> und „Layer exportieren“)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94CA45CF-6E91-4187-8983-6EF38F0973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435855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Der neue Layer wird dem Projekt automatisch hinzugefügt.</a:t>
            </a:r>
          </a:p>
        </p:txBody>
      </p:sp>
    </p:spTree>
    <p:extLst>
      <p:ext uri="{BB962C8B-B14F-4D97-AF65-F5344CB8AC3E}">
        <p14:creationId xmlns:p14="http://schemas.microsoft.com/office/powerpoint/2010/main" val="83878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3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Punkt als Fläche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Zerlegung des Raums (in Regionen) basierend auf Punkten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Zentrum der Region ist der Ausgangspunkt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Voronoi</a:t>
            </a:r>
            <a:r>
              <a:rPr lang="de-DE" b="1" dirty="0">
                <a:solidFill>
                  <a:srgbClr val="003366"/>
                </a:solidFill>
              </a:rPr>
              <a:t>/Thiessen Polygone</a:t>
            </a: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9" y="216253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Ausdehnung in euklidischer Distanz in Relation zu den umliegenden Punkten.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Verwendung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06286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Mathematisch, theoretischer Gültigkeitsraum der Punkt als Fläche, basierend auf den nächsten Punkten.</a:t>
            </a:r>
          </a:p>
        </p:txBody>
      </p:sp>
    </p:spTree>
    <p:extLst>
      <p:ext uri="{BB962C8B-B14F-4D97-AF65-F5344CB8AC3E}">
        <p14:creationId xmlns:p14="http://schemas.microsoft.com/office/powerpoint/2010/main" val="8476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30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1208</Words>
  <Application>Microsoft Office PowerPoint</Application>
  <PresentationFormat>On-screen Show (4:3)</PresentationFormat>
  <Paragraphs>160</Paragraphs>
  <Slides>27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105</cp:revision>
  <dcterms:created xsi:type="dcterms:W3CDTF">2022-02-21T14:57:57Z</dcterms:created>
  <dcterms:modified xsi:type="dcterms:W3CDTF">2023-07-06T11:17:05Z</dcterms:modified>
</cp:coreProperties>
</file>

<file path=docProps/thumbnail.jpeg>
</file>